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03285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2583" y="1686102"/>
            <a:ext cx="4293235" cy="481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66955" y="1381302"/>
            <a:ext cx="4153534" cy="5067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0297" y="1647583"/>
            <a:ext cx="5090795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48349"/>
            <a:ext cx="416559" cy="43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2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"/>
            <a:ext cx="9777730" cy="5902960"/>
          </a:xfrm>
          <a:custGeom>
            <a:avLst/>
            <a:gdLst/>
            <a:ahLst/>
            <a:cxnLst/>
            <a:rect l="l" t="t" r="r" b="b"/>
            <a:pathLst>
              <a:path w="9777730" h="5902960">
                <a:moveTo>
                  <a:pt x="0" y="5902718"/>
                </a:moveTo>
                <a:lnTo>
                  <a:pt x="9777603" y="5902718"/>
                </a:lnTo>
                <a:lnTo>
                  <a:pt x="9777603" y="0"/>
                </a:lnTo>
                <a:lnTo>
                  <a:pt x="0" y="0"/>
                </a:lnTo>
                <a:lnTo>
                  <a:pt x="0" y="5902718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902718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603" y="0"/>
                </a:moveTo>
                <a:lnTo>
                  <a:pt x="0" y="0"/>
                </a:lnTo>
                <a:lnTo>
                  <a:pt x="4888801" y="1200086"/>
                </a:lnTo>
                <a:lnTo>
                  <a:pt x="9777603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2495550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spc="-70" smtClean="0">
                <a:latin typeface="Arial Narrow"/>
                <a:cs typeface="Arial Narrow"/>
              </a:rPr>
              <a:t>2</a:t>
            </a:r>
            <a:r>
              <a:rPr lang="ru-RU" sz="5600" spc="-70" dirty="0" smtClean="0">
                <a:latin typeface="Arial Narrow"/>
                <a:cs typeface="Arial Narrow"/>
              </a:rPr>
              <a:t>-</a:t>
            </a:r>
            <a:r>
              <a:rPr lang="kk-KZ" sz="5600" spc="-70" dirty="0" smtClean="0">
                <a:latin typeface="Arial Narrow"/>
                <a:cs typeface="Arial Narrow"/>
              </a:rPr>
              <a:t>сабақ</a:t>
            </a:r>
            <a:endParaRPr sz="5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9316" y="3322320"/>
            <a:ext cx="8705584" cy="386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5440"/>
              </a:lnSpc>
            </a:pPr>
            <a:r>
              <a:rPr lang="kk-KZ"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ТАҚЫРЫП:</a:t>
            </a:r>
            <a:endParaRPr sz="4900">
              <a:latin typeface="Arial Narrow"/>
              <a:cs typeface="Arial Narrow"/>
            </a:endParaRPr>
          </a:p>
          <a:p>
            <a:pPr marL="12700" marR="5080" indent="561340" algn="ctr">
              <a:lnSpc>
                <a:spcPts val="7900"/>
              </a:lnSpc>
              <a:spcBef>
                <a:spcPts val="1040"/>
              </a:spcBef>
            </a:pPr>
            <a:r>
              <a:rPr sz="7800" b="1" spc="-400">
                <a:solidFill>
                  <a:srgbClr val="FFFFFF"/>
                </a:solidFill>
                <a:latin typeface="Arial Narrow"/>
                <a:cs typeface="Arial Narrow"/>
              </a:rPr>
              <a:t>ЖУРНАЛИСТИКА </a:t>
            </a:r>
            <a:r>
              <a:rPr lang="kk-KZ" sz="7800" b="1" spc="-440" dirty="0" smtClean="0">
                <a:solidFill>
                  <a:srgbClr val="FFFFFF"/>
                </a:solidFill>
                <a:latin typeface="Arial Narrow"/>
                <a:cs typeface="Arial Narrow"/>
              </a:rPr>
              <a:t>және МЕДИАСАУАТТЫЛЫҚ</a:t>
            </a:r>
            <a:endParaRPr sz="7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0140" y="1236941"/>
            <a:ext cx="3225431" cy="2265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4447" y="1152004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1037" y="0"/>
            <a:ext cx="6300965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422275"/>
            <a:ext cx="4445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lang="kk-KZ" spc="185" dirty="0" smtClean="0">
                <a:solidFill>
                  <a:srgbClr val="EE762F"/>
                </a:solidFill>
              </a:rPr>
              <a:t>Ақпараттың түсінікті, ұғынықты болуы </a:t>
            </a:r>
            <a:endParaRPr spc="110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327008"/>
            <a:ext cx="508254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600" dirty="0"/>
              <a:t>Ақпарат аудиторияға түсінікті болуы керек. Ойға қонымды болуы, қисынды болуы, ыңғайлы әрі шағын формада берілуі ақпаратты қабылдауды </a:t>
            </a:r>
            <a:r>
              <a:rPr lang="kk-KZ" sz="3600" dirty="0" smtClean="0"/>
              <a:t>жеңілдетеді</a:t>
            </a:r>
            <a:endParaRPr lang="ru-RU" sz="3600" dirty="0"/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95408" y="6630349"/>
            <a:ext cx="39116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9020" y="2784005"/>
            <a:ext cx="4214495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800" b="1" spc="385" dirty="0" smtClean="0">
                <a:solidFill>
                  <a:srgbClr val="EE762F"/>
                </a:solidFill>
                <a:latin typeface="Calibri"/>
                <a:cs typeface="Calibri"/>
              </a:rPr>
              <a:t>МАС</a:t>
            </a:r>
            <a:endParaRPr sz="15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87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545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93C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87" y="2681185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545" y="2695486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275" y="4194949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946" y="4209250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73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87" y="5715190"/>
            <a:ext cx="2448560" cy="1454150"/>
          </a:xfrm>
          <a:custGeom>
            <a:avLst/>
            <a:gdLst/>
            <a:ahLst/>
            <a:cxnLst/>
            <a:rect l="l" t="t" r="r" b="b"/>
            <a:pathLst>
              <a:path w="2448560" h="1454150">
                <a:moveTo>
                  <a:pt x="0" y="1453895"/>
                </a:moveTo>
                <a:lnTo>
                  <a:pt x="2448306" y="1453895"/>
                </a:lnTo>
                <a:lnTo>
                  <a:pt x="2448306" y="0"/>
                </a:lnTo>
                <a:lnTo>
                  <a:pt x="0" y="0"/>
                </a:lnTo>
                <a:lnTo>
                  <a:pt x="0" y="1453895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545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D91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6829" y="1173632"/>
            <a:ext cx="2433955" cy="1454150"/>
          </a:xfrm>
          <a:custGeom>
            <a:avLst/>
            <a:gdLst/>
            <a:ahLst/>
            <a:cxnLst/>
            <a:rect l="l" t="t" r="r" b="b"/>
            <a:pathLst>
              <a:path w="2433954" h="1454150">
                <a:moveTo>
                  <a:pt x="0" y="1453896"/>
                </a:moveTo>
                <a:lnTo>
                  <a:pt x="2433535" y="1453896"/>
                </a:lnTo>
                <a:lnTo>
                  <a:pt x="2433535" y="0"/>
                </a:lnTo>
                <a:lnTo>
                  <a:pt x="0" y="0"/>
                </a:lnTo>
                <a:lnTo>
                  <a:pt x="0" y="1453896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1584" y="1187945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D9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6913" y="2674785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1584" y="2689098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63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3313" y="4188548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7973" y="4202861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4E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8447" y="5708802"/>
            <a:ext cx="2442210" cy="1454150"/>
          </a:xfrm>
          <a:custGeom>
            <a:avLst/>
            <a:gdLst/>
            <a:ahLst/>
            <a:cxnLst/>
            <a:rect l="l" t="t" r="r" b="b"/>
            <a:pathLst>
              <a:path w="2442209" h="1454150">
                <a:moveTo>
                  <a:pt x="0" y="1453896"/>
                </a:moveTo>
                <a:lnTo>
                  <a:pt x="2441917" y="1453896"/>
                </a:lnTo>
                <a:lnTo>
                  <a:pt x="2441917" y="0"/>
                </a:lnTo>
                <a:lnTo>
                  <a:pt x="0" y="0"/>
                </a:lnTo>
                <a:lnTo>
                  <a:pt x="0" y="1453896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1584" y="5723115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94B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9575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4233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F07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3377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1" y="0"/>
                </a:lnTo>
                <a:lnTo>
                  <a:pt x="2473451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8048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16A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1193" y="571519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5"/>
                </a:lnTo>
                <a:lnTo>
                  <a:pt x="0" y="1453895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5864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0CA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4995" y="571519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5"/>
                </a:lnTo>
                <a:lnTo>
                  <a:pt x="0" y="1453895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9666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D7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31218" y="1238859"/>
            <a:ext cx="213042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174625" indent="-635" algn="ctr">
              <a:lnSpc>
                <a:spcPct val="100000"/>
              </a:lnSpc>
            </a:pPr>
            <a:r>
              <a:rPr lang="kk-KZ" sz="1800" b="1" spc="75" dirty="0" smtClean="0">
                <a:solidFill>
                  <a:srgbClr val="FFFFFF"/>
                </a:solidFill>
                <a:latin typeface="Calibri"/>
                <a:cs typeface="Calibri"/>
              </a:rPr>
              <a:t>өз ойын еркін білдіру және ақпараттық сауаттылық 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48941" y="1610105"/>
            <a:ext cx="13741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2555">
              <a:lnSpc>
                <a:spcPct val="100000"/>
              </a:lnSpc>
            </a:pPr>
            <a:r>
              <a:rPr sz="1800" b="1" spc="80" smtClean="0">
                <a:solidFill>
                  <a:srgbClr val="FFFFFF"/>
                </a:solidFill>
                <a:latin typeface="Calibri"/>
                <a:cs typeface="Calibri"/>
              </a:rPr>
              <a:t>Цифр</a:t>
            </a:r>
            <a:r>
              <a:rPr lang="kk-KZ" sz="1800" b="1" spc="80" dirty="0" smtClean="0">
                <a:solidFill>
                  <a:srgbClr val="FFFFFF"/>
                </a:solidFill>
                <a:latin typeface="Calibri"/>
                <a:cs typeface="Calibri"/>
              </a:rPr>
              <a:t>лік 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6913" y="3049371"/>
            <a:ext cx="2473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7845" marR="450850" indent="-127000">
              <a:lnSpc>
                <a:spcPct val="100000"/>
              </a:lnSpc>
            </a:pPr>
            <a:r>
              <a:rPr sz="1800" b="1" spc="55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spc="6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50" smtClean="0">
                <a:solidFill>
                  <a:srgbClr val="FFFFFF"/>
                </a:solidFill>
                <a:latin typeface="Calibri"/>
                <a:cs typeface="Calibri"/>
              </a:rPr>
              <a:t>мпь</a:t>
            </a:r>
            <a:r>
              <a:rPr sz="1800" b="1" spc="35" smtClean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b="1" spc="95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70" smtClean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lang="kk-KZ" sz="1800" b="1" spc="70" dirty="0" smtClean="0">
                <a:solidFill>
                  <a:srgbClr val="FFFFFF"/>
                </a:solidFill>
                <a:latin typeface="Calibri"/>
                <a:cs typeface="Calibri"/>
              </a:rPr>
              <a:t>лік 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23313" y="4188548"/>
            <a:ext cx="2473960" cy="9528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537845" marR="579120" indent="172085">
              <a:lnSpc>
                <a:spcPct val="100000"/>
              </a:lnSpc>
            </a:pPr>
            <a:r>
              <a:rPr sz="1800" b="1" spc="70">
                <a:solidFill>
                  <a:srgbClr val="FFFFFF"/>
                </a:solidFill>
                <a:latin typeface="Calibri"/>
                <a:cs typeface="Calibri"/>
              </a:rPr>
              <a:t>Интернет  </a:t>
            </a:r>
            <a:r>
              <a:rPr lang="kk-KZ" b="1" spc="75" dirty="0" smtClean="0">
                <a:solidFill>
                  <a:srgbClr val="FFFFFF"/>
                </a:solidFill>
                <a:latin typeface="Calibri"/>
                <a:cs typeface="Calibri"/>
              </a:rPr>
              <a:t>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2341" y="5861837"/>
            <a:ext cx="1848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k-KZ" b="1" spc="65" dirty="0" smtClean="0">
                <a:solidFill>
                  <a:srgbClr val="FFFFFF"/>
                </a:solidFill>
                <a:latin typeface="Calibri"/>
                <a:cs typeface="Calibri"/>
              </a:rPr>
              <a:t>Электронды ойындарды ойнау сауаттылығы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1116" y="6273313"/>
            <a:ext cx="1913889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75" smtClean="0">
                <a:solidFill>
                  <a:srgbClr val="FFFFFF"/>
                </a:solidFill>
                <a:latin typeface="Calibri"/>
                <a:cs typeface="Calibri"/>
              </a:rPr>
              <a:t>Кино</a:t>
            </a:r>
            <a:r>
              <a:rPr lang="kk-KZ" sz="1800" b="1" spc="75" dirty="0" smtClean="0">
                <a:solidFill>
                  <a:srgbClr val="FFFFFF"/>
                </a:solidFill>
                <a:latin typeface="Calibri"/>
                <a:cs typeface="Calibri"/>
              </a:rPr>
              <a:t>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89439" y="6273313"/>
            <a:ext cx="184658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60" smtClean="0">
                <a:solidFill>
                  <a:srgbClr val="FFFFFF"/>
                </a:solidFill>
                <a:latin typeface="Calibri"/>
                <a:cs typeface="Calibri"/>
              </a:rPr>
              <a:t>Теле</a:t>
            </a:r>
            <a:r>
              <a:rPr lang="kk-KZ" sz="1800" b="1" spc="60" dirty="0" smtClean="0">
                <a:solidFill>
                  <a:srgbClr val="FFFFFF"/>
                </a:solidFill>
                <a:latin typeface="Calibri"/>
                <a:cs typeface="Calibri"/>
              </a:rPr>
              <a:t>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8368" y="6136153"/>
            <a:ext cx="163513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</a:pPr>
            <a:r>
              <a:rPr lang="kk-KZ" b="1" spc="85" dirty="0" smtClean="0">
                <a:solidFill>
                  <a:srgbClr val="FFFFFF"/>
                </a:solidFill>
                <a:latin typeface="Calibri"/>
                <a:cs typeface="Calibri"/>
              </a:rPr>
              <a:t>Жаңалықтар сауаттылығы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275" y="4194949"/>
            <a:ext cx="2473960" cy="112979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530860" marR="584200" algn="ctr">
              <a:lnSpc>
                <a:spcPct val="100000"/>
              </a:lnSpc>
            </a:pPr>
            <a:r>
              <a:rPr lang="kk-KZ" b="1" spc="-35" dirty="0" smtClean="0">
                <a:solidFill>
                  <a:srgbClr val="FFFFFF"/>
                </a:solidFill>
                <a:latin typeface="Calibri"/>
                <a:cs typeface="Calibri"/>
              </a:rPr>
              <a:t>Жарнама саласындағы 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2887" y="3239338"/>
            <a:ext cx="2473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sz="1800" b="1" spc="60" smtClean="0">
                <a:solidFill>
                  <a:srgbClr val="FFFFFF"/>
                </a:solidFill>
                <a:latin typeface="Calibri"/>
                <a:cs typeface="Calibri"/>
              </a:rPr>
              <a:t>Медиа</a:t>
            </a:r>
            <a:r>
              <a:rPr lang="kk-KZ" sz="1800" b="1" spc="60" dirty="0" smtClean="0">
                <a:solidFill>
                  <a:srgbClr val="FFFFFF"/>
                </a:solidFill>
                <a:latin typeface="Calibri"/>
                <a:cs typeface="Calibri"/>
              </a:rPr>
              <a:t>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1018" y="1594561"/>
            <a:ext cx="19494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87655">
              <a:lnSpc>
                <a:spcPct val="100000"/>
              </a:lnSpc>
            </a:pPr>
            <a:r>
              <a:rPr lang="ru-RU" b="1" spc="80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lang="kk-KZ" b="1" spc="80" dirty="0" smtClean="0">
                <a:solidFill>
                  <a:srgbClr val="FFFFFF"/>
                </a:solidFill>
                <a:latin typeface="Calibri"/>
                <a:cs typeface="Calibri"/>
              </a:rPr>
              <a:t>қпараттық сауаттылық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36658" y="1594561"/>
            <a:ext cx="15513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marR="5080" indent="-88265">
              <a:lnSpc>
                <a:spcPct val="100000"/>
              </a:lnSpc>
            </a:pPr>
            <a:r>
              <a:rPr lang="kk-KZ" b="1" spc="65" dirty="0" smtClean="0">
                <a:solidFill>
                  <a:srgbClr val="FFFFFF"/>
                </a:solidFill>
                <a:latin typeface="Calibri"/>
                <a:cs typeface="Calibri"/>
              </a:rPr>
              <a:t>Кітапхана сауаттылығы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smtClean="0">
                <a:solidFill>
                  <a:srgbClr val="EE762F"/>
                </a:solidFill>
              </a:rPr>
              <a:t>Медиа</a:t>
            </a:r>
            <a:r>
              <a:rPr lang="kk-KZ" spc="135" dirty="0" smtClean="0">
                <a:solidFill>
                  <a:srgbClr val="EE762F"/>
                </a:solidFill>
              </a:rPr>
              <a:t>сауаттылық</a:t>
            </a:r>
            <a:endParaRPr spc="135" dirty="0">
              <a:solidFill>
                <a:srgbClr val="EE762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34008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995" y="1134008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016755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995" y="4016755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995" y="2329179"/>
            <a:ext cx="445770" cy="197485"/>
          </a:xfrm>
          <a:custGeom>
            <a:avLst/>
            <a:gdLst/>
            <a:ahLst/>
            <a:cxnLst/>
            <a:rect l="l" t="t" r="r" b="b"/>
            <a:pathLst>
              <a:path w="445770" h="197485">
                <a:moveTo>
                  <a:pt x="0" y="197205"/>
                </a:moveTo>
                <a:lnTo>
                  <a:pt x="445515" y="197205"/>
                </a:lnTo>
                <a:lnTo>
                  <a:pt x="445515" y="0"/>
                </a:lnTo>
                <a:lnTo>
                  <a:pt x="0" y="0"/>
                </a:lnTo>
                <a:lnTo>
                  <a:pt x="0" y="197205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5510" y="2193785"/>
            <a:ext cx="167005" cy="467995"/>
          </a:xfrm>
          <a:custGeom>
            <a:avLst/>
            <a:gdLst/>
            <a:ahLst/>
            <a:cxnLst/>
            <a:rect l="l" t="t" r="r" b="b"/>
            <a:pathLst>
              <a:path w="167004" h="467994">
                <a:moveTo>
                  <a:pt x="0" y="0"/>
                </a:moveTo>
                <a:lnTo>
                  <a:pt x="0" y="467995"/>
                </a:lnTo>
                <a:lnTo>
                  <a:pt x="166484" y="233997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4790" y="3404755"/>
            <a:ext cx="197485" cy="445770"/>
          </a:xfrm>
          <a:custGeom>
            <a:avLst/>
            <a:gdLst/>
            <a:ahLst/>
            <a:cxnLst/>
            <a:rect l="l" t="t" r="r" b="b"/>
            <a:pathLst>
              <a:path w="197484" h="445770">
                <a:moveTo>
                  <a:pt x="0" y="0"/>
                </a:moveTo>
                <a:lnTo>
                  <a:pt x="197205" y="0"/>
                </a:lnTo>
                <a:lnTo>
                  <a:pt x="197205" y="445515"/>
                </a:lnTo>
                <a:lnTo>
                  <a:pt x="0" y="445515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9395" y="3850271"/>
            <a:ext cx="467995" cy="167005"/>
          </a:xfrm>
          <a:custGeom>
            <a:avLst/>
            <a:gdLst/>
            <a:ahLst/>
            <a:cxnLst/>
            <a:rect l="l" t="t" r="r" b="b"/>
            <a:pathLst>
              <a:path w="467995" h="167004">
                <a:moveTo>
                  <a:pt x="467994" y="0"/>
                </a:moveTo>
                <a:lnTo>
                  <a:pt x="0" y="0"/>
                </a:lnTo>
                <a:lnTo>
                  <a:pt x="233997" y="166484"/>
                </a:lnTo>
                <a:lnTo>
                  <a:pt x="467994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6479" y="5137251"/>
            <a:ext cx="445770" cy="197485"/>
          </a:xfrm>
          <a:custGeom>
            <a:avLst/>
            <a:gdLst/>
            <a:ahLst/>
            <a:cxnLst/>
            <a:rect l="l" t="t" r="r" b="b"/>
            <a:pathLst>
              <a:path w="445770" h="197485">
                <a:moveTo>
                  <a:pt x="445515" y="197205"/>
                </a:moveTo>
                <a:lnTo>
                  <a:pt x="0" y="197205"/>
                </a:lnTo>
                <a:lnTo>
                  <a:pt x="0" y="0"/>
                </a:lnTo>
                <a:lnTo>
                  <a:pt x="445515" y="0"/>
                </a:lnTo>
                <a:lnTo>
                  <a:pt x="445515" y="197205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9995" y="5001857"/>
            <a:ext cx="167005" cy="467995"/>
          </a:xfrm>
          <a:custGeom>
            <a:avLst/>
            <a:gdLst/>
            <a:ahLst/>
            <a:cxnLst/>
            <a:rect l="l" t="t" r="r" b="b"/>
            <a:pathLst>
              <a:path w="167004" h="467995">
                <a:moveTo>
                  <a:pt x="166484" y="0"/>
                </a:moveTo>
                <a:lnTo>
                  <a:pt x="0" y="233997"/>
                </a:lnTo>
                <a:lnTo>
                  <a:pt x="166484" y="467994"/>
                </a:lnTo>
                <a:lnTo>
                  <a:pt x="166484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xfrm>
            <a:off x="5866955" y="1381302"/>
            <a:ext cx="4153534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kk-KZ" sz="2800" dirty="0" smtClean="0"/>
              <a:t>Компьютерлік сауаттылық </a:t>
            </a:r>
            <a:r>
              <a:rPr lang="kk-KZ" sz="2800" b="0" dirty="0" smtClean="0"/>
              <a:t>компьютерде жұмыс істеу дағдыларын игеру</a:t>
            </a:r>
          </a:p>
          <a:p>
            <a:pPr lvl="0"/>
            <a:endParaRPr lang="kk-KZ" sz="2800" b="0" dirty="0" smtClean="0"/>
          </a:p>
          <a:p>
            <a:pPr lvl="0"/>
            <a:endParaRPr lang="ru-RU" sz="2800" b="0" dirty="0" smtClean="0"/>
          </a:p>
          <a:p>
            <a:pPr>
              <a:lnSpc>
                <a:spcPct val="100000"/>
              </a:lnSpc>
            </a:pPr>
            <a:endParaRPr/>
          </a:p>
          <a:p>
            <a:pPr lvl="0"/>
            <a:endParaRPr lang="kk-KZ" sz="2800" dirty="0" smtClean="0"/>
          </a:p>
          <a:p>
            <a:pPr lvl="0"/>
            <a:r>
              <a:rPr lang="kk-KZ" sz="2800" dirty="0" smtClean="0"/>
              <a:t>Ақпараттық сауаттылық </a:t>
            </a:r>
            <a:r>
              <a:rPr lang="kk-KZ" sz="2800" b="0" dirty="0" smtClean="0"/>
              <a:t>компьютерді меңгеру, оған қоса ақпаратты ізеп тауып, оны өңдей алу</a:t>
            </a:r>
            <a:endParaRPr lang="ru-RU" sz="2800" b="0" dirty="0"/>
          </a:p>
        </p:txBody>
      </p: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572583" y="1686102"/>
            <a:ext cx="429323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kk-KZ" sz="2800" b="1" dirty="0" smtClean="0"/>
              <a:t>Сауаттылық </a:t>
            </a:r>
          </a:p>
          <a:p>
            <a:pPr lvl="0"/>
            <a:r>
              <a:rPr lang="kk-KZ" sz="2800" dirty="0" smtClean="0"/>
              <a:t>оқи алу және жаза алу</a:t>
            </a:r>
            <a:endParaRPr lang="ru-RU" sz="2800" dirty="0" smtClean="0"/>
          </a:p>
          <a:p>
            <a:endParaRPr sz="2800"/>
          </a:p>
          <a:p>
            <a:pPr lvl="0"/>
            <a:endParaRPr lang="kk-KZ" sz="2800" dirty="0" smtClean="0"/>
          </a:p>
          <a:p>
            <a:pPr lvl="0"/>
            <a:endParaRPr lang="kk-KZ" sz="2800" dirty="0" smtClean="0"/>
          </a:p>
          <a:p>
            <a:pPr lvl="0"/>
            <a:endParaRPr lang="kk-KZ" sz="2800" dirty="0" smtClean="0"/>
          </a:p>
          <a:p>
            <a:pPr lvl="0"/>
            <a:r>
              <a:rPr lang="kk-KZ" sz="2800" b="1" dirty="0" smtClean="0"/>
              <a:t>Медиасауаттылық </a:t>
            </a:r>
            <a:r>
              <a:rPr lang="kk-KZ" sz="2800" dirty="0" smtClean="0"/>
              <a:t>медианың әртүрінде хабарлама жасау, бағалау және талдау</a:t>
            </a:r>
            <a:endParaRPr lang="ru-RU" sz="2800" dirty="0"/>
          </a:p>
        </p:txBody>
      </p:sp>
      <p:sp>
        <p:nvSpPr>
          <p:cNvPr id="15" name="object 1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90"/>
              </a:lnSpc>
            </a:pPr>
            <a:fld id="{81D60167-4931-47E6-BA6A-407CBD079E47}" type="slidenum">
              <a:rPr spc="-45" dirty="0"/>
              <a:pPr marL="25400">
                <a:lnSpc>
                  <a:spcPts val="3290"/>
                </a:lnSpc>
              </a:pPr>
              <a:t>12</a:t>
            </a:fld>
            <a:endParaRPr spc="-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0472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smtClean="0">
                <a:solidFill>
                  <a:srgbClr val="EE762F"/>
                </a:solidFill>
              </a:rPr>
              <a:t>Медиа</a:t>
            </a:r>
            <a:r>
              <a:rPr lang="kk-KZ" spc="110" dirty="0" smtClean="0">
                <a:solidFill>
                  <a:srgbClr val="EE762F"/>
                </a:solidFill>
              </a:rPr>
              <a:t>білімберу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9654" y="888485"/>
            <a:ext cx="5638342" cy="565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733575"/>
            <a:ext cx="4556125" cy="4832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200" b="1" dirty="0"/>
              <a:t>Медиабілімберу </a:t>
            </a:r>
            <a:r>
              <a:rPr lang="kk-KZ" sz="3200" dirty="0"/>
              <a:t>– елдің кез келген азаматының ақпарат алуға және өз пікірін білдіруге бағытталған негізгі құқықтарының бөлігі, ол демократияны қолдауға жәрдемдеседі. </a:t>
            </a:r>
            <a:endParaRPr lang="kk-KZ" sz="3200" dirty="0" smtClean="0"/>
          </a:p>
          <a:p>
            <a:endParaRPr lang="ru-RU" sz="3200" dirty="0"/>
          </a:p>
          <a:p>
            <a:r>
              <a:rPr lang="kk-KZ" sz="2600" dirty="0" smtClean="0"/>
              <a:t>ЮНЕСКО </a:t>
            </a:r>
            <a:r>
              <a:rPr lang="kk-KZ" sz="2600" dirty="0"/>
              <a:t>ұсыныстары, </a:t>
            </a:r>
            <a:r>
              <a:rPr lang="ru-RU" sz="2600" dirty="0" smtClean="0"/>
              <a:t>2002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90"/>
              </a:lnSpc>
            </a:pPr>
            <a:fld id="{81D60167-4931-47E6-BA6A-407CBD079E47}" type="slidenum">
              <a:rPr spc="-45" dirty="0"/>
              <a:pPr marL="25400">
                <a:lnSpc>
                  <a:spcPts val="3290"/>
                </a:lnSpc>
              </a:pPr>
              <a:t>13</a:t>
            </a:fld>
            <a:endParaRPr spc="-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99" y="1799831"/>
            <a:ext cx="6630670" cy="458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1900" y="1190625"/>
            <a:ext cx="841502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k-KZ" sz="3800" dirty="0" smtClean="0">
                <a:solidFill>
                  <a:schemeClr val="bg1"/>
                </a:solidFill>
              </a:rPr>
              <a:t> Журналистің </a:t>
            </a:r>
            <a:r>
              <a:rPr lang="kk-KZ" sz="3800" dirty="0">
                <a:solidFill>
                  <a:schemeClr val="bg1"/>
                </a:solidFill>
              </a:rPr>
              <a:t>негізгі міндеті – жаңа тексерілген фактілерді адамдарға хабарлау.</a:t>
            </a:r>
            <a:endParaRPr lang="ru-RU" sz="38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k-KZ" sz="3800" dirty="0" smtClean="0">
                <a:solidFill>
                  <a:schemeClr val="bg1"/>
                </a:solidFill>
              </a:rPr>
              <a:t> БАҚ-тағы </a:t>
            </a:r>
            <a:r>
              <a:rPr lang="kk-KZ" sz="3800" dirty="0">
                <a:solidFill>
                  <a:schemeClr val="bg1"/>
                </a:solidFill>
              </a:rPr>
              <a:t>ақпарат объективті, толық, тепе-тең, өзекті және түсінікті болуы керек.</a:t>
            </a:r>
            <a:endParaRPr lang="ru-RU" sz="38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k-KZ" sz="3800" dirty="0" smtClean="0">
                <a:solidFill>
                  <a:schemeClr val="bg1"/>
                </a:solidFill>
              </a:rPr>
              <a:t> Ақпаратты </a:t>
            </a:r>
            <a:r>
              <a:rPr lang="kk-KZ" sz="3800" dirty="0">
                <a:solidFill>
                  <a:schemeClr val="bg1"/>
                </a:solidFill>
              </a:rPr>
              <a:t>бірден емес, мөлшерімен қабылдау керек.</a:t>
            </a:r>
            <a:endParaRPr lang="ru-RU" sz="38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k-KZ" sz="3800" dirty="0" smtClean="0">
                <a:solidFill>
                  <a:schemeClr val="bg1"/>
                </a:solidFill>
              </a:rPr>
              <a:t> Медиасауаттылық </a:t>
            </a:r>
            <a:r>
              <a:rPr lang="kk-KZ" sz="3800" dirty="0">
                <a:solidFill>
                  <a:schemeClr val="bg1"/>
                </a:solidFill>
              </a:rPr>
              <a:t>– адамға қажетті заманауи дағды. 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99" y="5253418"/>
            <a:ext cx="277241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1299" y="6586609"/>
            <a:ext cx="409321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200" dirty="0" smtClean="0"/>
              <a:t>Түйіндер:</a:t>
            </a:r>
            <a:endParaRPr spc="140" dirty="0"/>
          </a:p>
        </p:txBody>
      </p:sp>
      <p:sp>
        <p:nvSpPr>
          <p:cNvPr id="8" name="object 8"/>
          <p:cNvSpPr txBox="1"/>
          <p:nvPr/>
        </p:nvSpPr>
        <p:spPr>
          <a:xfrm>
            <a:off x="727607" y="1063332"/>
            <a:ext cx="66643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07" y="2840926"/>
            <a:ext cx="71164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07" y="4618520"/>
            <a:ext cx="80410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607" y="5951711"/>
            <a:ext cx="75203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44085" algn="l"/>
              </a:tabLst>
            </a:pP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7200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1988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1988" y="1052995"/>
                </a:lnTo>
                <a:lnTo>
                  <a:pt x="2501988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7503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6254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497607"/>
            <a:ext cx="4078795" cy="597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820297" y="1647583"/>
            <a:ext cx="5250803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/>
            <a:r>
              <a:rPr lang="ky-KG" sz="2800" dirty="0" smtClean="0"/>
              <a:t>Ақпарат – </a:t>
            </a:r>
            <a:r>
              <a:rPr lang="kk-KZ" sz="2800" dirty="0" smtClean="0"/>
              <a:t>бізді қоршаған орта туралы барлық деректер; </a:t>
            </a:r>
            <a:endParaRPr lang="ru-RU" sz="2800" dirty="0" smtClean="0"/>
          </a:p>
          <a:p>
            <a:pPr lvl="1"/>
            <a:endParaRPr lang="ru-RU" sz="2800" dirty="0" smtClean="0">
              <a:latin typeface="+mn-lt"/>
            </a:endParaRPr>
          </a:p>
          <a:p>
            <a:pPr lvl="1"/>
            <a:r>
              <a:rPr lang="ru-RU" sz="2800" dirty="0" smtClean="0">
                <a:latin typeface="+mn-lt"/>
              </a:rPr>
              <a:t>БА</a:t>
            </a:r>
            <a:r>
              <a:rPr lang="kk-KZ" sz="2800" dirty="0" smtClean="0">
                <a:latin typeface="+mn-lt"/>
              </a:rPr>
              <a:t>Қ тек қана ақпарат таратпайды;</a:t>
            </a:r>
            <a:endParaRPr sz="2800" dirty="0">
              <a:latin typeface="+mn-lt"/>
            </a:endParaRPr>
          </a:p>
          <a:p>
            <a:pPr lvl="1"/>
            <a:endParaRPr lang="kk-KZ" sz="2800" dirty="0" smtClean="0"/>
          </a:p>
          <a:p>
            <a:pPr lvl="1"/>
            <a:r>
              <a:rPr lang="kk-KZ" sz="2800" dirty="0" smtClean="0"/>
              <a:t>Сөз бостандығы мен демократия деңгейі бір</a:t>
            </a:r>
            <a:r>
              <a:rPr lang="ru-RU" sz="2800" dirty="0" smtClean="0"/>
              <a:t>-</a:t>
            </a:r>
            <a:r>
              <a:rPr lang="kk-KZ" sz="2800" dirty="0" smtClean="0"/>
              <a:t>бірімен тығыз байланысты;</a:t>
            </a:r>
            <a:endParaRPr lang="ru-RU" sz="2800" dirty="0" smtClean="0"/>
          </a:p>
          <a:p>
            <a:pPr lvl="1"/>
            <a:endParaRPr lang="ru-RU" sz="2800" dirty="0" smtClean="0">
              <a:latin typeface="+mn-lt"/>
            </a:endParaRPr>
          </a:p>
          <a:p>
            <a:pPr lvl="1"/>
            <a:r>
              <a:rPr lang="kk-KZ" sz="2800" dirty="0" smtClean="0">
                <a:latin typeface="+mn-lt"/>
              </a:rPr>
              <a:t>Мемлекеттік органдар қызметі туралы ақпарат барлық адам үшін қолжетімді болуы керек.</a:t>
            </a:r>
            <a:endParaRPr sz="2800" dirty="0">
              <a:latin typeface="+mn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52841"/>
            <a:ext cx="4827905" cy="972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9900"/>
              </a:lnSpc>
            </a:pPr>
            <a:r>
              <a:rPr lang="kk-KZ" spc="155" dirty="0" smtClean="0">
                <a:solidFill>
                  <a:srgbClr val="EE762F"/>
                </a:solidFill>
              </a:rPr>
              <a:t>Өткен сабақтың қысқаша мазмұны</a:t>
            </a:r>
            <a:endParaRPr spc="175" dirty="0">
              <a:solidFill>
                <a:srgbClr val="EE76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>
                <a:solidFill>
                  <a:srgbClr val="EE762F"/>
                </a:solidFill>
              </a:rPr>
              <a:t>Журналистика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332002"/>
            <a:ext cx="5004003" cy="622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1430" y="1251648"/>
            <a:ext cx="525653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kk-KZ" sz="3200" b="1" dirty="0"/>
              <a:t>Журналистика </a:t>
            </a:r>
            <a:r>
              <a:rPr lang="kk-KZ" sz="3200" dirty="0"/>
              <a:t>(француздың  journal –күнделік, газет деген сөзінен шыққан) – өзекті ақпаратты жинау, өңдеу және бұқаралық коммуникация арналары арқылы (мерзімді баспасөз, радио, телеарна, кино) тұрақты түрде тарататын қоғамдық қызмет түрі. </a:t>
            </a:r>
            <a:endParaRPr lang="ru-RU" sz="3200" dirty="0"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" y="2858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00046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Ж</a:t>
            </a:r>
            <a:r>
              <a:rPr spc="175" dirty="0"/>
              <a:t>урна</a:t>
            </a:r>
            <a:r>
              <a:rPr spc="130" dirty="0"/>
              <a:t>ли</a:t>
            </a:r>
            <a:r>
              <a:rPr spc="150" dirty="0"/>
              <a:t>с</a:t>
            </a:r>
            <a:r>
              <a:rPr spc="275" dirty="0"/>
              <a:t>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267" y="1644180"/>
            <a:ext cx="5644515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50035" algn="r">
              <a:lnSpc>
                <a:spcPct val="100000"/>
              </a:lnSpc>
            </a:pPr>
            <a:r>
              <a:rPr lang="ru-RU" sz="3200" b="1" dirty="0" err="1">
                <a:solidFill>
                  <a:schemeClr val="bg1"/>
                </a:solidFill>
              </a:rPr>
              <a:t>Журнали́ст</a:t>
            </a:r>
            <a:r>
              <a:rPr lang="ru-RU" sz="3200" b="1" dirty="0">
                <a:solidFill>
                  <a:schemeClr val="bg1"/>
                </a:solidFill>
              </a:rPr>
              <a:t> — </a:t>
            </a:r>
            <a:r>
              <a:rPr lang="kk-KZ" sz="3200" dirty="0">
                <a:solidFill>
                  <a:schemeClr val="bg1"/>
                </a:solidFill>
              </a:rPr>
              <a:t>Журналистиканы өзіне негізгі кәсіп еткен адам. Ол  фактілер, оқиғалар, адамдар, құбылыстар туралы ақпаратты аудиторияға жинап, өңдеп, қорытып барып, БАҚ-ты ақпаратпен толтырады. </a:t>
            </a:r>
            <a:endParaRPr sz="3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6759" y="6557892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170" dirty="0" smtClean="0">
                <a:solidFill>
                  <a:srgbClr val="EE762F"/>
                </a:solidFill>
              </a:rPr>
              <a:t>Ақпарат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2966" y="1162596"/>
            <a:ext cx="6223534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3450" b="1" spc="130" dirty="0" smtClean="0">
                <a:solidFill>
                  <a:srgbClr val="D73130"/>
                </a:solidFill>
                <a:latin typeface="Calibri"/>
                <a:cs typeface="Calibri"/>
              </a:rPr>
              <a:t>Ақпарат қандай болуы керек?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905" y="177636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516" y="179297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4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516" y="179297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4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905" y="254391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516" y="256052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516" y="256052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905" y="331146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4516" y="332807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4516" y="332807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7905" y="407901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37"/>
                </a:moveTo>
                <a:lnTo>
                  <a:pt x="6176772" y="767537"/>
                </a:lnTo>
                <a:lnTo>
                  <a:pt x="6176772" y="0"/>
                </a:lnTo>
                <a:lnTo>
                  <a:pt x="0" y="0"/>
                </a:lnTo>
                <a:lnTo>
                  <a:pt x="0" y="767537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4516" y="409561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4516" y="409561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7905" y="4846548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4516" y="486316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4516" y="486316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7905" y="5614098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4516" y="563071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4516" y="563071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905" y="6381648"/>
            <a:ext cx="6177280" cy="828040"/>
          </a:xfrm>
          <a:custGeom>
            <a:avLst/>
            <a:gdLst/>
            <a:ahLst/>
            <a:cxnLst/>
            <a:rect l="l" t="t" r="r" b="b"/>
            <a:pathLst>
              <a:path w="6177280" h="828040">
                <a:moveTo>
                  <a:pt x="0" y="0"/>
                </a:moveTo>
                <a:lnTo>
                  <a:pt x="6176772" y="0"/>
                </a:lnTo>
                <a:lnTo>
                  <a:pt x="6176772" y="827531"/>
                </a:lnTo>
                <a:lnTo>
                  <a:pt x="0" y="82753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4516" y="6398257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4516" y="6398257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14409" y="1630723"/>
            <a:ext cx="3037205" cy="549214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20"/>
              </a:spcBef>
            </a:pPr>
            <a:r>
              <a:rPr lang="kk-KZ"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Сенімді</a:t>
            </a:r>
            <a:endParaRPr sz="3450"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kk-KZ" sz="3450" spc="65" dirty="0" smtClean="0">
                <a:solidFill>
                  <a:srgbClr val="D73030"/>
                </a:solidFill>
                <a:latin typeface="Calibri"/>
                <a:cs typeface="Calibri"/>
              </a:rPr>
              <a:t>Өзекті</a:t>
            </a:r>
            <a:r>
              <a:rPr sz="3450" spc="65" smtClean="0">
                <a:solidFill>
                  <a:srgbClr val="D73030"/>
                </a:solidFill>
                <a:latin typeface="Calibri"/>
                <a:cs typeface="Calibri"/>
              </a:rPr>
              <a:t> </a:t>
            </a:r>
            <a:endParaRPr lang="kk-KZ" sz="3450" spc="65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kk-KZ" sz="3450" spc="60" dirty="0" smtClean="0">
                <a:solidFill>
                  <a:srgbClr val="D73030"/>
                </a:solidFill>
                <a:latin typeface="Calibri"/>
                <a:cs typeface="Calibri"/>
              </a:rPr>
              <a:t>Жедел</a:t>
            </a:r>
            <a:r>
              <a:rPr sz="3450" spc="6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r>
              <a:rPr lang="kk-KZ"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Түсінікті</a:t>
            </a:r>
            <a:r>
              <a:rPr sz="3450" spc="55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kk-KZ" sz="3450" spc="55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kk-KZ" sz="3450" spc="50" dirty="0" smtClean="0">
                <a:solidFill>
                  <a:srgbClr val="D73030"/>
                </a:solidFill>
                <a:latin typeface="Calibri"/>
                <a:cs typeface="Calibri"/>
              </a:rPr>
              <a:t>Толық</a:t>
            </a:r>
            <a:r>
              <a:rPr sz="3450" spc="5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kk-KZ" sz="3450" spc="50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kk-KZ" sz="3450" spc="45" dirty="0" smtClean="0">
                <a:solidFill>
                  <a:srgbClr val="D73030"/>
                </a:solidFill>
                <a:latin typeface="Calibri"/>
                <a:cs typeface="Calibri"/>
              </a:rPr>
              <a:t>Дер кезінде</a:t>
            </a:r>
            <a:r>
              <a:rPr sz="3450" spc="5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kk-KZ" sz="3450" spc="50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kk-KZ" sz="3450" spc="50" dirty="0" smtClean="0">
                <a:solidFill>
                  <a:srgbClr val="D73030"/>
                </a:solidFill>
                <a:latin typeface="Calibri"/>
                <a:cs typeface="Calibri"/>
              </a:rPr>
              <a:t>Нақты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1810" y="1738998"/>
            <a:ext cx="302260" cy="543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230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535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8152" y="12"/>
            <a:ext cx="3933850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3375"/>
            <a:ext cx="632714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15335" algn="l"/>
              </a:tabLst>
            </a:pPr>
            <a:r>
              <a:rPr spc="185" smtClean="0">
                <a:solidFill>
                  <a:srgbClr val="EE762F"/>
                </a:solidFill>
              </a:rPr>
              <a:t>О</a:t>
            </a:r>
            <a:r>
              <a:rPr spc="85" smtClean="0">
                <a:solidFill>
                  <a:srgbClr val="EE762F"/>
                </a:solidFill>
              </a:rPr>
              <a:t>б</a:t>
            </a:r>
            <a:r>
              <a:rPr spc="200" smtClean="0">
                <a:solidFill>
                  <a:srgbClr val="EE762F"/>
                </a:solidFill>
              </a:rPr>
              <a:t>ъе</a:t>
            </a:r>
            <a:r>
              <a:rPr spc="225" smtClean="0">
                <a:solidFill>
                  <a:srgbClr val="EE762F"/>
                </a:solidFill>
              </a:rPr>
              <a:t>к</a:t>
            </a:r>
            <a:r>
              <a:rPr spc="254" smtClean="0">
                <a:solidFill>
                  <a:srgbClr val="EE762F"/>
                </a:solidFill>
              </a:rPr>
              <a:t>т</a:t>
            </a:r>
            <a:r>
              <a:rPr spc="160" smtClean="0">
                <a:solidFill>
                  <a:srgbClr val="EE762F"/>
                </a:solidFill>
              </a:rPr>
              <a:t>ив</a:t>
            </a:r>
            <a:r>
              <a:rPr lang="kk-KZ" spc="160" dirty="0" smtClean="0">
                <a:solidFill>
                  <a:srgbClr val="EE762F"/>
                </a:solidFill>
              </a:rPr>
              <a:t>ті ақпарат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233652"/>
            <a:ext cx="6779895" cy="59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200" dirty="0"/>
              <a:t>Ақпарат біреудің көзқарасына, пайымына, ойына тәуелді болмаған жағдайда ғана </a:t>
            </a:r>
            <a:r>
              <a:rPr lang="kk-KZ" sz="3200" b="1" dirty="0"/>
              <a:t>ақпарат объективті </a:t>
            </a:r>
            <a:r>
              <a:rPr lang="kk-KZ" sz="3200" dirty="0"/>
              <a:t>бола алады. </a:t>
            </a:r>
            <a:endParaRPr lang="ru-RU" sz="3200" dirty="0"/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k-KZ" sz="3000" b="1" i="1" spc="-225" dirty="0" smtClean="0">
                <a:solidFill>
                  <a:srgbClr val="1D1D1B"/>
                </a:solidFill>
                <a:latin typeface="Century Gothic"/>
                <a:cs typeface="Century Gothic"/>
              </a:rPr>
              <a:t>Мысалы</a:t>
            </a:r>
            <a:r>
              <a:rPr sz="3000" b="1" i="1" spc="-225" smtClean="0">
                <a:solidFill>
                  <a:srgbClr val="1D1D1B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476884">
              <a:lnSpc>
                <a:spcPct val="100000"/>
              </a:lnSpc>
            </a:pPr>
            <a:r>
              <a:rPr lang="kk-KZ" sz="2800" i="1" dirty="0"/>
              <a:t>«Далада күн жылы» </a:t>
            </a:r>
            <a:r>
              <a:rPr lang="kk-KZ" sz="2800" dirty="0"/>
              <a:t>деген </a:t>
            </a:r>
            <a:r>
              <a:rPr lang="ru-RU" sz="2800" dirty="0"/>
              <a:t>– </a:t>
            </a:r>
            <a:r>
              <a:rPr lang="kk-KZ" sz="2800" dirty="0"/>
              <a:t> субъективті пікір. Ал, </a:t>
            </a:r>
            <a:r>
              <a:rPr lang="kk-KZ" sz="2800" i="1" dirty="0"/>
              <a:t>«Далада ауа температурасы </a:t>
            </a:r>
            <a:r>
              <a:rPr lang="ru-RU" sz="2800" i="1" dirty="0"/>
              <a:t>22°С»</a:t>
            </a:r>
            <a:r>
              <a:rPr lang="kk-KZ" sz="2800" i="1" dirty="0"/>
              <a:t> </a:t>
            </a:r>
            <a:r>
              <a:rPr lang="kk-KZ" sz="2800" dirty="0"/>
              <a:t>деген хабарлама объективті. Егер термометрде ешқандай ақаудың бары тіркелмесе, бұл факті.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02920"/>
            <a:ext cx="627380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900"/>
              </a:lnSpc>
            </a:pPr>
            <a:r>
              <a:rPr lang="kk-KZ" spc="185" dirty="0" smtClean="0">
                <a:solidFill>
                  <a:srgbClr val="EE762F"/>
                </a:solidFill>
              </a:rPr>
              <a:t>Ақпараттың тепе</a:t>
            </a:r>
            <a:r>
              <a:rPr lang="ru-RU" spc="185" dirty="0" err="1" smtClean="0">
                <a:solidFill>
                  <a:srgbClr val="EE762F"/>
                </a:solidFill>
              </a:rPr>
              <a:t>-теңдігі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2972" y="4426559"/>
            <a:ext cx="3864063" cy="264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" y="4206220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80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5354" y="4206220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79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4452" y="1356575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79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0070" y="1992820"/>
            <a:ext cx="2152015" cy="963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</a:pPr>
            <a:r>
              <a:rPr lang="kk-KZ" sz="3150" spc="75" dirty="0" smtClean="0">
                <a:solidFill>
                  <a:srgbClr val="FFFFFF"/>
                </a:solidFill>
                <a:latin typeface="Calibri"/>
                <a:cs typeface="Calibri"/>
              </a:rPr>
              <a:t>Сарапшы пікірі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6894" y="4932146"/>
            <a:ext cx="1460500" cy="963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>
              <a:lnSpc>
                <a:spcPct val="101000"/>
              </a:lnSpc>
            </a:pPr>
            <a:r>
              <a:rPr lang="kk-KZ" sz="3150" spc="60" dirty="0" smtClean="0">
                <a:solidFill>
                  <a:srgbClr val="FFFFFF"/>
                </a:solidFill>
                <a:latin typeface="Calibri"/>
                <a:cs typeface="Calibri"/>
              </a:rPr>
              <a:t>Екінші тарап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234" y="4932146"/>
            <a:ext cx="1876866" cy="979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1000"/>
              </a:lnSpc>
            </a:pPr>
            <a:r>
              <a:rPr lang="kk-KZ" sz="3150" spc="20" dirty="0" smtClean="0">
                <a:solidFill>
                  <a:srgbClr val="FFFFFF"/>
                </a:solidFill>
                <a:latin typeface="Calibri"/>
                <a:cs typeface="Calibri"/>
              </a:rPr>
              <a:t>Бірінші тарап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5277" y="5377116"/>
            <a:ext cx="371475" cy="101600"/>
          </a:xfrm>
          <a:custGeom>
            <a:avLst/>
            <a:gdLst/>
            <a:ahLst/>
            <a:cxnLst/>
            <a:rect l="l" t="t" r="r" b="b"/>
            <a:pathLst>
              <a:path w="371475" h="101600">
                <a:moveTo>
                  <a:pt x="0" y="101307"/>
                </a:moveTo>
                <a:lnTo>
                  <a:pt x="371297" y="101307"/>
                </a:lnTo>
                <a:lnTo>
                  <a:pt x="371297" y="0"/>
                </a:lnTo>
                <a:lnTo>
                  <a:pt x="0" y="0"/>
                </a:lnTo>
                <a:lnTo>
                  <a:pt x="0" y="101307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574" y="5307584"/>
            <a:ext cx="139065" cy="240665"/>
          </a:xfrm>
          <a:custGeom>
            <a:avLst/>
            <a:gdLst/>
            <a:ahLst/>
            <a:cxnLst/>
            <a:rect l="l" t="t" r="r" b="b"/>
            <a:pathLst>
              <a:path w="139064" h="240664">
                <a:moveTo>
                  <a:pt x="0" y="0"/>
                </a:moveTo>
                <a:lnTo>
                  <a:pt x="0" y="240385"/>
                </a:lnTo>
                <a:lnTo>
                  <a:pt x="138760" y="120192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5415" y="5377116"/>
            <a:ext cx="371475" cy="101600"/>
          </a:xfrm>
          <a:custGeom>
            <a:avLst/>
            <a:gdLst/>
            <a:ahLst/>
            <a:cxnLst/>
            <a:rect l="l" t="t" r="r" b="b"/>
            <a:pathLst>
              <a:path w="371475" h="101600">
                <a:moveTo>
                  <a:pt x="371297" y="101307"/>
                </a:moveTo>
                <a:lnTo>
                  <a:pt x="0" y="101307"/>
                </a:lnTo>
                <a:lnTo>
                  <a:pt x="0" y="0"/>
                </a:lnTo>
                <a:lnTo>
                  <a:pt x="371297" y="0"/>
                </a:lnTo>
                <a:lnTo>
                  <a:pt x="371297" y="101307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668" y="5307584"/>
            <a:ext cx="139065" cy="240665"/>
          </a:xfrm>
          <a:custGeom>
            <a:avLst/>
            <a:gdLst/>
            <a:ahLst/>
            <a:cxnLst/>
            <a:rect l="l" t="t" r="r" b="b"/>
            <a:pathLst>
              <a:path w="139065" h="240664">
                <a:moveTo>
                  <a:pt x="138760" y="0"/>
                </a:moveTo>
                <a:lnTo>
                  <a:pt x="0" y="120192"/>
                </a:lnTo>
                <a:lnTo>
                  <a:pt x="138760" y="240385"/>
                </a:lnTo>
                <a:lnTo>
                  <a:pt x="13876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5353" y="3870007"/>
            <a:ext cx="101600" cy="309880"/>
          </a:xfrm>
          <a:custGeom>
            <a:avLst/>
            <a:gdLst/>
            <a:ahLst/>
            <a:cxnLst/>
            <a:rect l="l" t="t" r="r" b="b"/>
            <a:pathLst>
              <a:path w="101600" h="309879">
                <a:moveTo>
                  <a:pt x="0" y="0"/>
                </a:moveTo>
                <a:lnTo>
                  <a:pt x="101307" y="0"/>
                </a:lnTo>
                <a:lnTo>
                  <a:pt x="101307" y="309803"/>
                </a:lnTo>
                <a:lnTo>
                  <a:pt x="0" y="309803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5808" y="4179798"/>
            <a:ext cx="240665" cy="139065"/>
          </a:xfrm>
          <a:custGeom>
            <a:avLst/>
            <a:gdLst/>
            <a:ahLst/>
            <a:cxnLst/>
            <a:rect l="l" t="t" r="r" b="b"/>
            <a:pathLst>
              <a:path w="240664" h="139064">
                <a:moveTo>
                  <a:pt x="240385" y="0"/>
                </a:moveTo>
                <a:lnTo>
                  <a:pt x="0" y="0"/>
                </a:lnTo>
                <a:lnTo>
                  <a:pt x="120192" y="138760"/>
                </a:lnTo>
                <a:lnTo>
                  <a:pt x="24038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6003" y="12"/>
            <a:ext cx="5075999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2266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lang="ru-RU" spc="140" dirty="0" smtClean="0">
                <a:solidFill>
                  <a:srgbClr val="EE762F"/>
                </a:solidFill>
              </a:rPr>
              <a:t>А</a:t>
            </a:r>
            <a:r>
              <a:rPr lang="kk-KZ" spc="140" dirty="0" smtClean="0">
                <a:solidFill>
                  <a:srgbClr val="EE762F"/>
                </a:solidFill>
              </a:rPr>
              <a:t>қпараттың толықтығы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55" y="2341067"/>
            <a:ext cx="603631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4000" dirty="0"/>
              <a:t>Т</a:t>
            </a:r>
            <a:r>
              <a:rPr lang="kk-KZ" sz="4000" dirty="0" smtClean="0"/>
              <a:t>үсінуге </a:t>
            </a:r>
            <a:r>
              <a:rPr lang="kk-KZ" sz="4000" dirty="0"/>
              <a:t>және түйін шығаруға мәлімет жеткілікті болса, онда </a:t>
            </a:r>
            <a:r>
              <a:rPr lang="kk-KZ" sz="4000" b="1" dirty="0"/>
              <a:t>ақпаратты толық </a:t>
            </a:r>
            <a:r>
              <a:rPr lang="kk-KZ" sz="4000" dirty="0"/>
              <a:t>деуге негіз </a:t>
            </a:r>
            <a:r>
              <a:rPr lang="kk-KZ" sz="4000" dirty="0" smtClean="0"/>
              <a:t>бар</a:t>
            </a:r>
            <a:endParaRPr lang="ru-RU" sz="4000" dirty="0"/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544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5990" y="12"/>
            <a:ext cx="5076012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2266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955" y="422275"/>
            <a:ext cx="3220085" cy="102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spc="180" smtClean="0">
                <a:solidFill>
                  <a:srgbClr val="EE762F"/>
                </a:solidFill>
              </a:rPr>
              <a:t>А</a:t>
            </a:r>
            <a:r>
              <a:rPr lang="kk-KZ" spc="180" dirty="0" smtClean="0">
                <a:solidFill>
                  <a:srgbClr val="EE762F"/>
                </a:solidFill>
              </a:rPr>
              <a:t>қпараттың өзектілігі 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55" y="2363292"/>
            <a:ext cx="585851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884170" algn="l"/>
              </a:tabLst>
            </a:pPr>
            <a:r>
              <a:rPr lang="kk-KZ" sz="3600" b="1" dirty="0"/>
              <a:t>Ақпараттың өзектілігі </a:t>
            </a:r>
            <a:r>
              <a:rPr lang="kk-KZ" sz="3600" dirty="0"/>
              <a:t>деген ақпараттың дәл қазіргі уақытта қажетті, маңызды болуы. Тек дер кезінде алынған ақпарат қана өзекті болады. 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365</Words>
  <Application>Microsoft Office PowerPoint</Application>
  <PresentationFormat>Произвольный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2-сабақ</vt:lpstr>
      <vt:lpstr>Өткен сабақтың қысқаша мазмұны</vt:lpstr>
      <vt:lpstr>Журналистика</vt:lpstr>
      <vt:lpstr>Журналист</vt:lpstr>
      <vt:lpstr>Ақпарат</vt:lpstr>
      <vt:lpstr>Объективті ақпарат</vt:lpstr>
      <vt:lpstr>Ақпараттың тепе-теңдігі</vt:lpstr>
      <vt:lpstr>Ақпараттың толықтығы</vt:lpstr>
      <vt:lpstr>Ақпараттың өзектілігі </vt:lpstr>
      <vt:lpstr>Ақпараттың түсінікті, ұғынықты болуы </vt:lpstr>
      <vt:lpstr>Слайд 11</vt:lpstr>
      <vt:lpstr>Медиасауаттылық</vt:lpstr>
      <vt:lpstr>Медиабілімберу</vt:lpstr>
      <vt:lpstr>Түйіндер: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2-сабақ</dc:title>
  <dc:creator>user</dc:creator>
  <cp:lastModifiedBy>user</cp:lastModifiedBy>
  <cp:revision>5</cp:revision>
  <dcterms:created xsi:type="dcterms:W3CDTF">2017-09-11T05:11:14Z</dcterms:created>
  <dcterms:modified xsi:type="dcterms:W3CDTF">2018-10-31T05:38:02Z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2017-09-11T00:00:00Z</vt:filetime>
  </property>
</Properties>
</file>