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01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8B33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19405"/>
            <a:ext cx="9804400" cy="608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5140" y="3213227"/>
            <a:ext cx="8703119" cy="2859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74059" y="6659871"/>
            <a:ext cx="233679" cy="436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887" y="0"/>
            <a:ext cx="9857740" cy="6870700"/>
          </a:xfrm>
          <a:custGeom>
            <a:avLst/>
            <a:gdLst/>
            <a:ahLst/>
            <a:cxnLst/>
            <a:rect l="l" t="t" r="r" b="b"/>
            <a:pathLst>
              <a:path w="9857740" h="6870700">
                <a:moveTo>
                  <a:pt x="0" y="0"/>
                </a:moveTo>
                <a:lnTo>
                  <a:pt x="9857232" y="0"/>
                </a:lnTo>
                <a:lnTo>
                  <a:pt x="9857232" y="6870581"/>
                </a:lnTo>
                <a:lnTo>
                  <a:pt x="0" y="6870581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194" y="0"/>
            <a:ext cx="9777730" cy="5650865"/>
          </a:xfrm>
          <a:custGeom>
            <a:avLst/>
            <a:gdLst/>
            <a:ahLst/>
            <a:cxnLst/>
            <a:rect l="l" t="t" r="r" b="b"/>
            <a:pathLst>
              <a:path w="9777730" h="5650865">
                <a:moveTo>
                  <a:pt x="9777603" y="0"/>
                </a:moveTo>
                <a:lnTo>
                  <a:pt x="0" y="0"/>
                </a:lnTo>
                <a:lnTo>
                  <a:pt x="0" y="5506732"/>
                </a:lnTo>
                <a:lnTo>
                  <a:pt x="2250" y="5589978"/>
                </a:lnTo>
                <a:lnTo>
                  <a:pt x="18000" y="5632726"/>
                </a:lnTo>
                <a:lnTo>
                  <a:pt x="60752" y="5648475"/>
                </a:lnTo>
                <a:lnTo>
                  <a:pt x="144005" y="5650725"/>
                </a:lnTo>
                <a:lnTo>
                  <a:pt x="9633610" y="5650725"/>
                </a:lnTo>
                <a:lnTo>
                  <a:pt x="9716856" y="5648475"/>
                </a:lnTo>
                <a:lnTo>
                  <a:pt x="9759603" y="5632726"/>
                </a:lnTo>
                <a:lnTo>
                  <a:pt x="9775353" y="5589978"/>
                </a:lnTo>
                <a:lnTo>
                  <a:pt x="9777603" y="5506732"/>
                </a:lnTo>
                <a:lnTo>
                  <a:pt x="9777603" y="0"/>
                </a:lnTo>
                <a:close/>
              </a:path>
            </a:pathLst>
          </a:custGeom>
          <a:solidFill>
            <a:srgbClr val="793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669" y="5623730"/>
            <a:ext cx="9707245" cy="1191895"/>
          </a:xfrm>
          <a:custGeom>
            <a:avLst/>
            <a:gdLst/>
            <a:ahLst/>
            <a:cxnLst/>
            <a:rect l="l" t="t" r="r" b="b"/>
            <a:pathLst>
              <a:path w="9707245" h="1191895">
                <a:moveTo>
                  <a:pt x="9598128" y="0"/>
                </a:moveTo>
                <a:lnTo>
                  <a:pt x="108523" y="0"/>
                </a:lnTo>
                <a:lnTo>
                  <a:pt x="27455" y="536"/>
                </a:lnTo>
                <a:lnTo>
                  <a:pt x="0" y="4291"/>
                </a:lnTo>
                <a:lnTo>
                  <a:pt x="25768" y="14482"/>
                </a:lnTo>
                <a:lnTo>
                  <a:pt x="4713479" y="1165745"/>
                </a:lnTo>
                <a:lnTo>
                  <a:pt x="4796509" y="1185055"/>
                </a:lnTo>
                <a:lnTo>
                  <a:pt x="4853320" y="1191491"/>
                </a:lnTo>
                <a:lnTo>
                  <a:pt x="4910134" y="1185055"/>
                </a:lnTo>
                <a:lnTo>
                  <a:pt x="4993171" y="1165745"/>
                </a:lnTo>
                <a:lnTo>
                  <a:pt x="9680876" y="14482"/>
                </a:lnTo>
                <a:lnTo>
                  <a:pt x="9706641" y="4291"/>
                </a:lnTo>
                <a:lnTo>
                  <a:pt x="9679188" y="536"/>
                </a:lnTo>
                <a:lnTo>
                  <a:pt x="9598128" y="0"/>
                </a:lnTo>
                <a:close/>
              </a:path>
            </a:pathLst>
          </a:custGeom>
          <a:solidFill>
            <a:srgbClr val="793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01896" y="81406"/>
            <a:ext cx="299740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5600" spc="-380" dirty="0" smtClean="0">
                <a:latin typeface="Arial Narrow"/>
                <a:cs typeface="Arial Narrow"/>
              </a:rPr>
              <a:t>Дарси </a:t>
            </a:r>
            <a:r>
              <a:rPr sz="5600" spc="-380" dirty="0" smtClean="0">
                <a:latin typeface="Arial Narrow"/>
                <a:cs typeface="Arial Narrow"/>
              </a:rPr>
              <a:t> </a:t>
            </a:r>
            <a:r>
              <a:rPr sz="5600" spc="-800" dirty="0">
                <a:latin typeface="Arial Narrow"/>
                <a:cs typeface="Arial Narrow"/>
              </a:rPr>
              <a:t>№</a:t>
            </a:r>
            <a:r>
              <a:rPr sz="5600" spc="-415" dirty="0">
                <a:latin typeface="Arial Narrow"/>
                <a:cs typeface="Arial Narrow"/>
              </a:rPr>
              <a:t> </a:t>
            </a:r>
            <a:r>
              <a:rPr sz="5600" spc="-70" dirty="0">
                <a:latin typeface="Arial Narrow"/>
                <a:cs typeface="Arial Narrow"/>
              </a:rPr>
              <a:t>6</a:t>
            </a:r>
            <a:endParaRPr sz="56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995140" y="3213227"/>
            <a:ext cx="8703119" cy="2846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ts val="5440"/>
              </a:lnSpc>
            </a:pPr>
            <a:r>
              <a:rPr lang="tg-Cyrl-TJ" sz="4900" b="1" spc="-330" dirty="0" smtClean="0">
                <a:latin typeface="Arial Narrow"/>
                <a:cs typeface="Arial Narrow"/>
              </a:rPr>
              <a:t>Мавзӯъ</a:t>
            </a:r>
            <a:r>
              <a:rPr sz="4900" b="1" spc="-330" dirty="0" smtClean="0">
                <a:latin typeface="Arial Narrow"/>
                <a:cs typeface="Arial Narrow"/>
              </a:rPr>
              <a:t>:</a:t>
            </a:r>
            <a:endParaRPr sz="4900" dirty="0">
              <a:latin typeface="Arial Narrow"/>
              <a:cs typeface="Arial Narrow"/>
            </a:endParaRPr>
          </a:p>
          <a:p>
            <a:pPr marL="10795" marR="5080" algn="ctr">
              <a:lnSpc>
                <a:spcPts val="7900"/>
              </a:lnSpc>
              <a:spcBef>
                <a:spcPts val="1040"/>
              </a:spcBef>
            </a:pPr>
            <a:r>
              <a:rPr lang="tg-Cyrl-TJ" sz="7800" b="1" spc="-434" smtClean="0">
                <a:latin typeface="Arial Narrow"/>
                <a:cs typeface="Arial Narrow"/>
              </a:rPr>
              <a:t>Таҳлили интиқодии маводҳои  ВАО</a:t>
            </a:r>
            <a:endParaRPr sz="78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40140" y="1100150"/>
            <a:ext cx="3225431" cy="2265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4447" y="1015212"/>
            <a:ext cx="3547414" cy="2118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4500" y="355752"/>
            <a:ext cx="9714230" cy="460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b="1" spc="75" dirty="0">
                <a:solidFill>
                  <a:srgbClr val="231F20"/>
                </a:solidFill>
                <a:latin typeface="Calibri"/>
                <a:cs typeface="Calibri"/>
              </a:rPr>
              <a:t>7.</a:t>
            </a:r>
            <a:r>
              <a:rPr sz="3700" b="1" spc="-3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tg-Cyrl-TJ" sz="3700" b="1" spc="130" dirty="0" smtClean="0">
                <a:solidFill>
                  <a:srgbClr val="231F20"/>
                </a:solidFill>
                <a:latin typeface="Calibri"/>
                <a:cs typeface="Calibri"/>
              </a:rPr>
              <a:t>Хулоса</a:t>
            </a:r>
            <a:r>
              <a:rPr sz="3700" b="1" spc="130" dirty="0" smtClean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3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474345" indent="-461645">
              <a:lnSpc>
                <a:spcPct val="100000"/>
              </a:lnSpc>
              <a:buChar char="-"/>
              <a:tabLst>
                <a:tab pos="469265" algn="l"/>
                <a:tab pos="470534" algn="l"/>
              </a:tabLst>
            </a:pPr>
            <a:r>
              <a:rPr lang="tg-Cyrl-TJ" sz="3700" b="1" spc="140" dirty="0" smtClean="0">
                <a:solidFill>
                  <a:srgbClr val="231F20"/>
                </a:solidFill>
                <a:latin typeface="Calibri"/>
                <a:cs typeface="Calibri"/>
              </a:rPr>
              <a:t>Маводи пешкашшуда пурра аст?</a:t>
            </a:r>
            <a:endParaRPr sz="37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har char="-"/>
              <a:tabLst>
                <a:tab pos="469265" algn="l"/>
                <a:tab pos="470534" algn="l"/>
              </a:tabLst>
            </a:pPr>
            <a:r>
              <a:rPr lang="tg-Cyrl-TJ" sz="3700" b="1" spc="150" dirty="0" smtClean="0">
                <a:solidFill>
                  <a:srgbClr val="231F20"/>
                </a:solidFill>
                <a:latin typeface="Calibri"/>
                <a:cs typeface="Calibri"/>
              </a:rPr>
              <a:t>Оё мавод обективӣ аст?</a:t>
            </a:r>
            <a:endParaRPr sz="3700" dirty="0">
              <a:latin typeface="Calibri"/>
              <a:cs typeface="Calibri"/>
            </a:endParaRPr>
          </a:p>
          <a:p>
            <a:pPr marL="474345" marR="5080" indent="-461645">
              <a:lnSpc>
                <a:spcPct val="100000"/>
              </a:lnSpc>
              <a:buChar char="-"/>
              <a:tabLst>
                <a:tab pos="469265" algn="l"/>
                <a:tab pos="470534" algn="l"/>
              </a:tabLst>
            </a:pPr>
            <a:r>
              <a:rPr lang="tg-Cyrl-TJ" sz="3700" b="1" spc="150" dirty="0" smtClean="0">
                <a:solidFill>
                  <a:srgbClr val="231F20"/>
                </a:solidFill>
                <a:latin typeface="Calibri"/>
                <a:cs typeface="Calibri"/>
              </a:rPr>
              <a:t>Оё мавод мутавозин аст?</a:t>
            </a:r>
            <a:r>
              <a:rPr sz="3700" b="1" spc="150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700" b="1" spc="95" dirty="0" smtClean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lang="tg-Cyrl-TJ" sz="3700" b="1" spc="95" dirty="0" smtClean="0">
                <a:solidFill>
                  <a:srgbClr val="231F20"/>
                </a:solidFill>
                <a:latin typeface="Calibri"/>
                <a:cs typeface="Calibri"/>
              </a:rPr>
              <a:t>ҳамаи тарафҳо имконият доштанд ақидаи худро баён кунанд</a:t>
            </a:r>
            <a:r>
              <a:rPr sz="3700" b="1" spc="150" dirty="0" smtClean="0">
                <a:solidFill>
                  <a:srgbClr val="231F20"/>
                </a:solidFill>
                <a:latin typeface="Calibri"/>
                <a:cs typeface="Calibri"/>
              </a:rPr>
              <a:t>)?</a:t>
            </a:r>
            <a:endParaRPr sz="37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95408" y="6659871"/>
            <a:ext cx="39116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7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10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69360"/>
            <a:ext cx="10692003" cy="3990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95408" y="6659871"/>
            <a:ext cx="39116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7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11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1299" y="2244432"/>
            <a:ext cx="7341870" cy="458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500"/>
              </a:lnSpc>
            </a:pPr>
            <a:r>
              <a:rPr sz="3600" spc="-1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03300" y="3095625"/>
            <a:ext cx="8703119" cy="2612471"/>
          </a:xfrm>
          <a:prstGeom prst="rect">
            <a:avLst/>
          </a:prstGeom>
        </p:spPr>
        <p:txBody>
          <a:bodyPr vert="horz" wrap="square" lIns="0" tIns="364705" rIns="0" bIns="0" rtlCol="0">
            <a:spAutoFit/>
          </a:bodyPr>
          <a:lstStyle/>
          <a:p>
            <a:pPr marL="228600" marR="5080">
              <a:lnSpc>
                <a:spcPts val="3500"/>
              </a:lnSpc>
            </a:pPr>
            <a:r>
              <a:rPr lang="tg-Cyrl-TJ" spc="-10" dirty="0" smtClean="0"/>
              <a:t>Ин метавонад, ба як воситаи ахбори умум таалуқ дошта бошад яъне ҳамон як ВАО метавонад ҳам маводи сифатнок ва ҳам маводи аз ҷиҳати касбӣ суст ва номутавозим нашр кунад.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200" dirty="0" smtClean="0"/>
              <a:t>Хулосаҳо</a:t>
            </a:r>
            <a:endParaRPr spc="140" dirty="0"/>
          </a:p>
        </p:txBody>
      </p:sp>
      <p:sp>
        <p:nvSpPr>
          <p:cNvPr id="6" name="object 6"/>
          <p:cNvSpPr txBox="1"/>
          <p:nvPr/>
        </p:nvSpPr>
        <p:spPr>
          <a:xfrm>
            <a:off x="727607" y="1063332"/>
            <a:ext cx="8967470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650" b="1" spc="-97" baseline="-8169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lang="ru-RU" sz="7650" b="1" spc="-97" baseline="-8169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ru-RU" sz="3600" spc="-25" dirty="0" err="1" smtClean="0">
                <a:solidFill>
                  <a:srgbClr val="FFFFFF"/>
                </a:solidFill>
                <a:cs typeface="Arial Narrow"/>
              </a:rPr>
              <a:t>Ҳар </a:t>
            </a:r>
            <a:r>
              <a:rPr lang="ru-RU" sz="3600" spc="-25" dirty="0" smtClean="0">
                <a:solidFill>
                  <a:srgbClr val="FFFFFF"/>
                </a:solidFill>
                <a:cs typeface="Arial Narrow"/>
              </a:rPr>
              <a:t>ВАО </a:t>
            </a:r>
            <a:r>
              <a:rPr lang="ru-RU" sz="3600" spc="-25" dirty="0" err="1" smtClean="0">
                <a:solidFill>
                  <a:srgbClr val="FFFFFF"/>
                </a:solidFill>
                <a:cs typeface="Arial Narrow"/>
              </a:rPr>
              <a:t>манфиати</a:t>
            </a:r>
            <a:r>
              <a:rPr lang="ru-RU" sz="3600" spc="-25" dirty="0" smtClean="0">
                <a:solidFill>
                  <a:srgbClr val="FFFFFF"/>
                </a:solidFill>
                <a:cs typeface="Arial Narrow"/>
              </a:rPr>
              <a:t> </a:t>
            </a:r>
            <a:r>
              <a:rPr lang="ru-RU" sz="3600" spc="-25" dirty="0" err="1" smtClean="0">
                <a:solidFill>
                  <a:srgbClr val="FFFFFF"/>
                </a:solidFill>
                <a:cs typeface="Arial Narrow"/>
              </a:rPr>
              <a:t>худро</a:t>
            </a:r>
            <a:r>
              <a:rPr lang="ru-RU" sz="3600" spc="-25" dirty="0" smtClean="0">
                <a:solidFill>
                  <a:srgbClr val="FFFFFF"/>
                </a:solidFill>
                <a:cs typeface="Arial Narrow"/>
              </a:rPr>
              <a:t> </a:t>
            </a:r>
            <a:r>
              <a:rPr lang="ru-RU" sz="3600" spc="-25" dirty="0" err="1" smtClean="0">
                <a:solidFill>
                  <a:srgbClr val="FFFFFF"/>
                </a:solidFill>
                <a:cs typeface="Arial Narrow"/>
              </a:rPr>
              <a:t>дорад</a:t>
            </a:r>
            <a:r>
              <a:rPr sz="3600" spc="2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7607" y="1507832"/>
            <a:ext cx="9194165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650" b="1" spc="-97" baseline="-11437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lang="tg-Cyrl-TJ" sz="3600" spc="10" dirty="0" smtClean="0">
                <a:solidFill>
                  <a:srgbClr val="FFFFFF"/>
                </a:solidFill>
                <a:cs typeface="Calibri"/>
              </a:rPr>
              <a:t>ВАО метавонад ҳам маводи сифатнок в ҳам пастсифат нашр/пахш кунад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700" y="5762625"/>
            <a:ext cx="7009765" cy="1374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97" baseline="-10348" dirty="0" smtClean="0">
                <a:solidFill>
                  <a:srgbClr val="FFFFFF"/>
                </a:solidFill>
                <a:latin typeface="Arial Narrow"/>
                <a:cs typeface="Arial Narrow"/>
              </a:rPr>
              <a:t>#</a:t>
            </a:r>
            <a:r>
              <a:rPr lang="tg-Cyrl-TJ" sz="3600" b="1" spc="-97" baseline="-10348" dirty="0" smtClean="0">
                <a:solidFill>
                  <a:srgbClr val="FFFFFF"/>
                </a:solidFill>
                <a:latin typeface="Arial Narrow"/>
                <a:cs typeface="Arial Narrow"/>
              </a:rPr>
              <a:t>  Ба</a:t>
            </a:r>
            <a:r>
              <a:rPr lang="tg-Cyrl-TJ" sz="3600" b="1" spc="-97" dirty="0" smtClean="0">
                <a:solidFill>
                  <a:srgbClr val="FFFFFF"/>
                </a:solidFill>
                <a:latin typeface="Arial Narrow"/>
                <a:cs typeface="Arial Narrow"/>
              </a:rPr>
              <a:t> мунадариҷаи мавод савол диҳед, то ки ба доми манипулятсия нафароед.</a:t>
            </a:r>
            <a:endParaRPr lang="tg-Cyrl-TJ" sz="3600" spc="10" dirty="0" smtClean="0">
              <a:solidFill>
                <a:srgbClr val="FFFFFF"/>
              </a:solidFill>
              <a:latin typeface="Calibri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607" y="2841332"/>
            <a:ext cx="8745855" cy="117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650" b="1" spc="-97" baseline="-10348" dirty="0" smtClean="0">
                <a:solidFill>
                  <a:srgbClr val="FFFFFF"/>
                </a:solidFill>
                <a:latin typeface="Arial Narrow"/>
                <a:cs typeface="Arial Narrow"/>
              </a:rPr>
              <a:t>#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31999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60750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4" dirty="0">
                <a:solidFill>
                  <a:srgbClr val="8B335C"/>
                </a:solidFill>
              </a:rPr>
              <a:t>С</a:t>
            </a:r>
            <a:r>
              <a:rPr spc="35" dirty="0">
                <a:solidFill>
                  <a:srgbClr val="8B335C"/>
                </a:solidFill>
              </a:rPr>
              <a:t>ю</a:t>
            </a:r>
            <a:r>
              <a:rPr spc="-30" dirty="0">
                <a:solidFill>
                  <a:srgbClr val="8B335C"/>
                </a:solidFill>
              </a:rPr>
              <a:t>ж</a:t>
            </a:r>
            <a:r>
              <a:rPr spc="145" dirty="0">
                <a:solidFill>
                  <a:srgbClr val="8B335C"/>
                </a:solidFill>
              </a:rPr>
              <a:t>ет</a:t>
            </a:r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3504" y="1228636"/>
            <a:ext cx="7717485" cy="5386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4500" y="1076883"/>
            <a:ext cx="9801860" cy="6129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275" marR="603250" indent="-282575">
              <a:lnSpc>
                <a:spcPct val="100000"/>
              </a:lnSpc>
              <a:buChar char="-"/>
              <a:tabLst>
                <a:tab pos="243840" algn="l"/>
              </a:tabLst>
            </a:pPr>
            <a:r>
              <a:rPr lang="tg-Cyrl-TJ" sz="3500" spc="-5" dirty="0" smtClean="0">
                <a:solidFill>
                  <a:srgbClr val="231F20"/>
                </a:solidFill>
                <a:latin typeface="Calibri"/>
                <a:cs typeface="Calibri"/>
              </a:rPr>
              <a:t>Тамошои маводи зерин шуморо ба чӣ хулоса меорад?</a:t>
            </a:r>
            <a:endParaRPr sz="3500" dirty="0">
              <a:latin typeface="Calibri"/>
              <a:cs typeface="Calibri"/>
            </a:endParaRPr>
          </a:p>
          <a:p>
            <a:pPr marL="295275" marR="200660" indent="-282575">
              <a:lnSpc>
                <a:spcPct val="100000"/>
              </a:lnSpc>
              <a:spcBef>
                <a:spcPts val="1800"/>
              </a:spcBef>
              <a:buChar char="-"/>
              <a:tabLst>
                <a:tab pos="243840" algn="l"/>
              </a:tabLst>
            </a:pPr>
            <a:r>
              <a:rPr lang="tg-Cyrl-TJ" sz="3500" spc="40" dirty="0" smtClean="0">
                <a:solidFill>
                  <a:srgbClr val="231F20"/>
                </a:solidFill>
                <a:latin typeface="Calibri"/>
                <a:cs typeface="Calibri"/>
              </a:rPr>
              <a:t>Оё таасуроте, ки гӯё аксари наврасони Тоҷикистон ба ҷинояткорӣ майл доранд пайдо шуд?</a:t>
            </a:r>
            <a:endParaRPr sz="3500" dirty="0">
              <a:latin typeface="Calibri"/>
              <a:cs typeface="Calibri"/>
            </a:endParaRPr>
          </a:p>
          <a:p>
            <a:pPr marL="295275" marR="5080" indent="-282575">
              <a:lnSpc>
                <a:spcPct val="100000"/>
              </a:lnSpc>
              <a:spcBef>
                <a:spcPts val="1800"/>
              </a:spcBef>
              <a:buChar char="-"/>
              <a:tabLst>
                <a:tab pos="243840" algn="l"/>
              </a:tabLst>
            </a:pPr>
            <a:r>
              <a:rPr lang="tg-Cyrl-TJ" sz="3500" spc="30" dirty="0" smtClean="0">
                <a:solidFill>
                  <a:srgbClr val="231F20"/>
                </a:solidFill>
                <a:latin typeface="Calibri"/>
                <a:cs typeface="Calibri"/>
              </a:rPr>
              <a:t>Ҳангоми тамошои қисми аввали мавод дар бораи наврасон аз клуби бозии компютерӣ чӣ таасурот шуморо фаро гирифт?</a:t>
            </a:r>
            <a:endParaRPr sz="3500" dirty="0">
              <a:latin typeface="Calibri"/>
              <a:cs typeface="Calibri"/>
            </a:endParaRPr>
          </a:p>
          <a:p>
            <a:pPr marL="295275" marR="2322195" indent="-282575">
              <a:lnSpc>
                <a:spcPct val="100000"/>
              </a:lnSpc>
              <a:spcBef>
                <a:spcPts val="2160"/>
              </a:spcBef>
              <a:buChar char="-"/>
              <a:tabLst>
                <a:tab pos="243840" algn="l"/>
                <a:tab pos="2720340" algn="l"/>
              </a:tabLst>
            </a:pPr>
            <a:r>
              <a:rPr lang="tg-Cyrl-TJ" sz="3500" spc="70" dirty="0" smtClean="0">
                <a:solidFill>
                  <a:srgbClr val="231F20"/>
                </a:solidFill>
                <a:latin typeface="Calibri"/>
                <a:cs typeface="Calibri"/>
              </a:rPr>
              <a:t>Чӣ чиз маҳз ин ҳиссиётро дар шумо пайдо сохт?</a:t>
            </a:r>
            <a:r>
              <a:rPr sz="3500" spc="70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5755"/>
            <a:ext cx="10692003" cy="6014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300" y="0"/>
            <a:ext cx="84582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lang="ky-KG" sz="2400" dirty="0" smtClean="0"/>
              <a:t>Мавод дар бораи чӣ аст?  </a:t>
            </a: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lang="ky-KG" sz="2400" dirty="0" smtClean="0"/>
              <a:t>Ин мавод кадом ҳодисаро дар бар мегирад? (кадом ҳодисаи иттилоотӣ) </a:t>
            </a: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lang="ky-KG" sz="2400" dirty="0" smtClean="0"/>
              <a:t>Шумо ба саволҳои «чӣ рӯй дод?», «дар куҷо рӯй дод?», «кай рӯй дод?», «чаро он ҳодиса рӯй дод”(сабабҳои ба амал омадани вазъият), ҷавоб дода метавонед?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006" y="12"/>
            <a:ext cx="9773996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1" y="377978"/>
            <a:ext cx="8864599" cy="3247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3000" b="1" spc="60" dirty="0">
                <a:solidFill>
                  <a:srgbClr val="231F20"/>
                </a:solidFill>
                <a:latin typeface="Calibri"/>
                <a:cs typeface="Calibri"/>
              </a:rPr>
              <a:t>2.	</a:t>
            </a:r>
            <a:r>
              <a:rPr lang="tg-Cyrl-TJ" sz="3000" b="1" spc="60" dirty="0" smtClean="0">
                <a:solidFill>
                  <a:srgbClr val="231F20"/>
                </a:solidFill>
                <a:latin typeface="Calibri"/>
                <a:cs typeface="Calibri"/>
              </a:rPr>
              <a:t>Шахсони амалкунандаи мавод киҳо ҳастанд?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474345" marR="5080">
              <a:lnSpc>
                <a:spcPct val="100000"/>
              </a:lnSpc>
            </a:pPr>
            <a:r>
              <a:rPr lang="tg-Cyrl-TJ" sz="3000" b="1" spc="170" dirty="0" smtClean="0">
                <a:solidFill>
                  <a:srgbClr val="231F20"/>
                </a:solidFill>
                <a:latin typeface="Calibri"/>
                <a:cs typeface="Calibri"/>
              </a:rPr>
              <a:t>Мусоҳибаҳои киҳо ҳангоми тайёр кардани мавод истифода карда шудаанд?</a:t>
            </a:r>
            <a:endParaRPr sz="3100" dirty="0">
              <a:latin typeface="Times New Roman"/>
              <a:cs typeface="Times New Roman"/>
            </a:endParaRPr>
          </a:p>
          <a:p>
            <a:pPr marL="474345" marR="2352675">
              <a:lnSpc>
                <a:spcPct val="100000"/>
              </a:lnSpc>
            </a:pPr>
            <a:endParaRPr lang="tg-Cyrl-TJ" sz="3000" b="1" spc="120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474345" marR="2352675">
              <a:lnSpc>
                <a:spcPct val="100000"/>
              </a:lnSpc>
            </a:pPr>
            <a:r>
              <a:rPr lang="tg-Cyrl-TJ" sz="3000" b="1" spc="120" dirty="0" smtClean="0">
                <a:solidFill>
                  <a:srgbClr val="231F20"/>
                </a:solidFill>
                <a:latin typeface="Calibri"/>
                <a:cs typeface="Calibri"/>
              </a:rPr>
              <a:t>Оё онҳо иштирокчиёни бе воситаи ҳодиса мебошанд?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300" y="352425"/>
            <a:ext cx="632142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345" marR="5080" indent="-462280">
              <a:lnSpc>
                <a:spcPct val="100000"/>
              </a:lnSpc>
              <a:tabLst>
                <a:tab pos="469265" algn="l"/>
              </a:tabLst>
            </a:pPr>
            <a:r>
              <a:rPr sz="3000" b="1" spc="60" dirty="0">
                <a:solidFill>
                  <a:srgbClr val="231F20"/>
                </a:solidFill>
                <a:latin typeface="Calibri"/>
                <a:cs typeface="Calibri"/>
              </a:rPr>
              <a:t>3.	</a:t>
            </a:r>
            <a:r>
              <a:rPr lang="tg-Cyrl-TJ" sz="3000" b="1" spc="60" dirty="0" smtClean="0">
                <a:solidFill>
                  <a:srgbClr val="231F20"/>
                </a:solidFill>
                <a:latin typeface="Calibri"/>
                <a:cs typeface="Calibri"/>
              </a:rPr>
              <a:t>Оё ҳамаи иштирокчиёни ҳодиса имконияти ақида ва мавқеи худро баён карданро доштанд?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46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377977"/>
            <a:ext cx="7179945" cy="3708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345" marR="5080" indent="-462280">
              <a:lnSpc>
                <a:spcPct val="100000"/>
              </a:lnSpc>
              <a:tabLst>
                <a:tab pos="469265" algn="l"/>
              </a:tabLst>
            </a:pPr>
            <a:r>
              <a:rPr sz="3000" b="1" spc="60" dirty="0">
                <a:solidFill>
                  <a:srgbClr val="FFFFFF"/>
                </a:solidFill>
                <a:latin typeface="Calibri"/>
                <a:cs typeface="Calibri"/>
              </a:rPr>
              <a:t>4.	</a:t>
            </a:r>
            <a:r>
              <a:rPr lang="tg-Cyrl-TJ" sz="3000" b="1" spc="60" dirty="0" smtClean="0">
                <a:solidFill>
                  <a:srgbClr val="FFFFFF"/>
                </a:solidFill>
                <a:latin typeface="Calibri"/>
                <a:cs typeface="Calibri"/>
              </a:rPr>
              <a:t>Боз кӣ метавонист барои пурратар шудани мавод бо мусоҳиба баромад кунад?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474345" marR="2009775">
              <a:lnSpc>
                <a:spcPct val="100000"/>
              </a:lnSpc>
            </a:pPr>
            <a:r>
              <a:rPr lang="tg-Cyrl-TJ" sz="3000" b="1" spc="114" dirty="0" smtClean="0">
                <a:solidFill>
                  <a:srgbClr val="FFFFFF"/>
                </a:solidFill>
                <a:latin typeface="Calibri"/>
                <a:cs typeface="Calibri"/>
              </a:rPr>
              <a:t>Боз кадом маълумотро барои пурра шудани мавод ҳамроҳ кардан озим аст?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377977"/>
            <a:ext cx="6079490" cy="4170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3000" b="1" spc="60" dirty="0">
                <a:solidFill>
                  <a:srgbClr val="FFFFFF"/>
                </a:solidFill>
                <a:latin typeface="Calibri"/>
                <a:cs typeface="Calibri"/>
              </a:rPr>
              <a:t>5.	</a:t>
            </a:r>
            <a:r>
              <a:rPr lang="tg-Cyrl-TJ" sz="3000" b="1" spc="60" dirty="0" smtClean="0">
                <a:solidFill>
                  <a:srgbClr val="FFFFFF"/>
                </a:solidFill>
                <a:latin typeface="Calibri"/>
                <a:cs typeface="Calibri"/>
              </a:rPr>
              <a:t>Оё далелҳо аз ақидаҳо ҷудо карда шудаанд?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474345" marR="1929764">
              <a:lnSpc>
                <a:spcPct val="100000"/>
              </a:lnSpc>
            </a:pPr>
            <a:r>
              <a:rPr lang="tg-Cyrl-TJ" sz="3000" b="1" spc="155" dirty="0" smtClean="0">
                <a:solidFill>
                  <a:srgbClr val="FFFFFF"/>
                </a:solidFill>
                <a:latin typeface="Calibri"/>
                <a:cs typeface="Calibri"/>
              </a:rPr>
              <a:t>Оё ақидаҳое ҳастанд, ки ҳамчун далел оварда шудаанд? Агар бошад мисолҳо оред.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45296"/>
            <a:ext cx="6858279" cy="5305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8499" y="381152"/>
            <a:ext cx="9144001" cy="312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 marR="2032000" indent="-446405">
              <a:lnSpc>
                <a:spcPct val="100000"/>
              </a:lnSpc>
            </a:pPr>
            <a:r>
              <a:rPr sz="2900" b="1" spc="55" dirty="0">
                <a:solidFill>
                  <a:srgbClr val="231F20"/>
                </a:solidFill>
                <a:latin typeface="Calibri"/>
                <a:cs typeface="Calibri"/>
              </a:rPr>
              <a:t>6. </a:t>
            </a:r>
            <a:r>
              <a:rPr lang="tg-Cyrl-TJ" sz="2900" spc="55" dirty="0" smtClean="0">
                <a:solidFill>
                  <a:srgbClr val="231F20"/>
                </a:solidFill>
                <a:latin typeface="Calibri"/>
                <a:cs typeface="Calibri"/>
              </a:rPr>
              <a:t>Оё аз тарафи журналист дар маводи маскур забонӣ муқовимат (суханони ҳисси бадбиниро баёнкунанда) ва ё лексикаи ҳиссиётро рангин баён кунанда истифода шудааст? </a:t>
            </a:r>
            <a:endParaRPr sz="2900" dirty="0">
              <a:latin typeface="Calibri"/>
              <a:cs typeface="Calibri"/>
            </a:endParaRPr>
          </a:p>
          <a:p>
            <a:pPr marL="458470" marR="5080" indent="15240">
              <a:lnSpc>
                <a:spcPct val="100000"/>
              </a:lnSpc>
            </a:pPr>
            <a:r>
              <a:rPr lang="tg-Cyrl-TJ" sz="2900" b="1" spc="110" dirty="0" smtClean="0">
                <a:solidFill>
                  <a:srgbClr val="231F20"/>
                </a:solidFill>
                <a:latin typeface="Calibri"/>
                <a:cs typeface="Calibri"/>
              </a:rPr>
              <a:t>Агар мавҷуд бошад мисоли ин лексикаҳоро биёред?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35979" y="3240004"/>
            <a:ext cx="3555364" cy="419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78004" y="3330011"/>
            <a:ext cx="4121785" cy="3529329"/>
          </a:xfrm>
          <a:custGeom>
            <a:avLst/>
            <a:gdLst/>
            <a:ahLst/>
            <a:cxnLst/>
            <a:rect l="l" t="t" r="r" b="b"/>
            <a:pathLst>
              <a:path w="4121784" h="3529329">
                <a:moveTo>
                  <a:pt x="0" y="3528796"/>
                </a:moveTo>
                <a:lnTo>
                  <a:pt x="4121454" y="0"/>
                </a:lnTo>
              </a:path>
            </a:pathLst>
          </a:custGeom>
          <a:ln w="126999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265</Words>
  <Application>Microsoft Office PowerPoint</Application>
  <PresentationFormat>Произвольный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Дарси  № 6</vt:lpstr>
      <vt:lpstr>Сюжет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Хулосаҳо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Дарси  № 6</dc:title>
  <dc:creator>user</dc:creator>
  <cp:lastModifiedBy>user</cp:lastModifiedBy>
  <cp:revision>3</cp:revision>
  <dcterms:created xsi:type="dcterms:W3CDTF">2017-09-18T06:32:13Z</dcterms:created>
  <dcterms:modified xsi:type="dcterms:W3CDTF">2018-10-30T08:43:09Z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2017-09-14T00:00:00Z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2017-09-18T00:00:00Z</vt:filetime>
  </property>
</Properties>
</file>